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41" r:id="rId3"/>
    <p:sldId id="352" r:id="rId4"/>
    <p:sldId id="346" r:id="rId5"/>
    <p:sldId id="345" r:id="rId6"/>
    <p:sldId id="349" r:id="rId7"/>
    <p:sldId id="350" r:id="rId8"/>
    <p:sldId id="351" r:id="rId9"/>
    <p:sldId id="343" r:id="rId10"/>
    <p:sldId id="322" r:id="rId11"/>
    <p:sldId id="321" r:id="rId12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C0504D"/>
    <a:srgbClr val="4BACC6"/>
    <a:srgbClr val="4F81BD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mdolan\Desktop\New%20England%20CO2%20By%20Secto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28"/>
              <c:pt idx="0">
                <c:v>1990</c:v>
              </c:pt>
              <c:pt idx="1">
                <c:v>1991</c:v>
              </c:pt>
              <c:pt idx="2">
                <c:v>1992</c:v>
              </c:pt>
              <c:pt idx="3">
                <c:v>1993</c:v>
              </c:pt>
              <c:pt idx="4">
                <c:v>1994</c:v>
              </c:pt>
              <c:pt idx="5">
                <c:v>1995</c:v>
              </c:pt>
              <c:pt idx="6">
                <c:v>1996</c:v>
              </c:pt>
              <c:pt idx="7">
                <c:v>1997</c:v>
              </c:pt>
              <c:pt idx="8">
                <c:v>1998</c:v>
              </c:pt>
              <c:pt idx="9">
                <c:v>1999</c:v>
              </c:pt>
              <c:pt idx="10">
                <c:v>2000</c:v>
              </c:pt>
              <c:pt idx="11">
                <c:v>2001</c:v>
              </c:pt>
              <c:pt idx="12">
                <c:v>2002</c:v>
              </c:pt>
              <c:pt idx="13">
                <c:v>2003</c:v>
              </c:pt>
              <c:pt idx="14">
                <c:v>2004</c:v>
              </c:pt>
              <c:pt idx="15">
                <c:v>2005</c:v>
              </c:pt>
              <c:pt idx="16">
                <c:v>2006</c:v>
              </c:pt>
              <c:pt idx="17">
                <c:v>2007</c:v>
              </c:pt>
              <c:pt idx="18">
                <c:v>2008</c:v>
              </c:pt>
              <c:pt idx="19">
                <c:v>2009</c:v>
              </c:pt>
              <c:pt idx="20">
                <c:v>2010</c:v>
              </c:pt>
              <c:pt idx="21">
                <c:v>2011</c:v>
              </c:pt>
              <c:pt idx="22">
                <c:v>2012</c:v>
              </c:pt>
              <c:pt idx="23">
                <c:v>2013</c:v>
              </c:pt>
              <c:pt idx="24">
                <c:v>2014</c:v>
              </c:pt>
              <c:pt idx="25">
                <c:v>2015</c:v>
              </c:pt>
              <c:pt idx="26">
                <c:v>2016</c:v>
              </c:pt>
              <c:pt idx="27">
                <c:v>2017</c:v>
              </c:pt>
            </c:numLit>
          </c:cat>
          <c:val>
            <c:numRef>
              <c:f>Sheet1!$A$44:$AB$44</c:f>
              <c:numCache>
                <c:formatCode>0.0</c:formatCode>
                <c:ptCount val="28"/>
                <c:pt idx="0">
                  <c:v>44.7</c:v>
                </c:pt>
                <c:pt idx="1">
                  <c:v>44.9</c:v>
                </c:pt>
                <c:pt idx="2">
                  <c:v>41.7</c:v>
                </c:pt>
                <c:pt idx="3">
                  <c:v>37.6</c:v>
                </c:pt>
                <c:pt idx="4">
                  <c:v>37.700000000000003</c:v>
                </c:pt>
                <c:pt idx="5">
                  <c:v>37.5</c:v>
                </c:pt>
                <c:pt idx="6">
                  <c:v>38.900000000000006</c:v>
                </c:pt>
                <c:pt idx="7">
                  <c:v>49.3</c:v>
                </c:pt>
                <c:pt idx="8">
                  <c:v>48.800000000000004</c:v>
                </c:pt>
                <c:pt idx="9">
                  <c:v>45.599999999999994</c:v>
                </c:pt>
                <c:pt idx="10">
                  <c:v>44.300000000000004</c:v>
                </c:pt>
                <c:pt idx="11">
                  <c:v>44.9</c:v>
                </c:pt>
                <c:pt idx="12">
                  <c:v>44.8</c:v>
                </c:pt>
                <c:pt idx="13">
                  <c:v>47.400000000000006</c:v>
                </c:pt>
                <c:pt idx="14">
                  <c:v>46.9</c:v>
                </c:pt>
                <c:pt idx="15">
                  <c:v>48.6</c:v>
                </c:pt>
                <c:pt idx="16">
                  <c:v>42.900000000000006</c:v>
                </c:pt>
                <c:pt idx="17">
                  <c:v>44.6</c:v>
                </c:pt>
                <c:pt idx="18">
                  <c:v>40</c:v>
                </c:pt>
                <c:pt idx="19">
                  <c:v>34.700000000000003</c:v>
                </c:pt>
                <c:pt idx="20">
                  <c:v>37</c:v>
                </c:pt>
                <c:pt idx="21">
                  <c:v>31.5</c:v>
                </c:pt>
                <c:pt idx="22">
                  <c:v>28.4</c:v>
                </c:pt>
                <c:pt idx="23">
                  <c:v>26.7</c:v>
                </c:pt>
                <c:pt idx="24">
                  <c:v>25</c:v>
                </c:pt>
                <c:pt idx="25">
                  <c:v>26.6</c:v>
                </c:pt>
                <c:pt idx="26">
                  <c:v>24.2</c:v>
                </c:pt>
                <c:pt idx="27">
                  <c:v>22.099999999999998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C7-41C4-8C6F-EE1FF06AC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031032"/>
        <c:axId val="495036280"/>
      </c:lineChart>
      <c:catAx>
        <c:axId val="49503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5036280"/>
        <c:crosses val="autoZero"/>
        <c:auto val="1"/>
        <c:lblAlgn val="ctr"/>
        <c:lblOffset val="100"/>
        <c:noMultiLvlLbl val="0"/>
      </c:catAx>
      <c:valAx>
        <c:axId val="49503628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i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MMT/CO</a:t>
                </a:r>
                <a:r>
                  <a:rPr lang="en-US" sz="1200" b="1" i="1" baseline="-250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9.7222222222222224E-3"/>
              <c:y val="0.3499387363936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1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5031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01F84A09-1EA7-4D7E-80FD-F08253E5B59B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EB5D690-894F-415A-B146-6C2690C4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2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6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6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17BC7E52-4625-44F4-B8EE-75A9BDB79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3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2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9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3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69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59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7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8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5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64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9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4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4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3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7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9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68BC-76DE-4EBB-817E-E1E714C28B5C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6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273235" y="1996762"/>
            <a:ext cx="578480" cy="914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348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BBFA-6CE6-4ABE-B3F0-2BEE890A135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 rotWithShape="1">
          <a:blip r:embed="rId13" cstate="print"/>
          <a:srcRect l="14833" t="57233" r="66084" b="12971"/>
          <a:stretch/>
        </p:blipFill>
        <p:spPr bwMode="auto">
          <a:xfrm>
            <a:off x="60960" y="6389370"/>
            <a:ext cx="1257300" cy="38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763" y="1030700"/>
            <a:ext cx="9134475" cy="8313"/>
          </a:xfrm>
          <a:prstGeom prst="line">
            <a:avLst/>
          </a:prstGeom>
          <a:ln w="349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16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_NEPGA" TargetMode="External"/><Relationship Id="rId2" Type="http://schemas.openxmlformats.org/officeDocument/2006/relationships/hyperlink" Target="http://www.nepga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eia.gov/environment/emissions/state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8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4841" y="5267325"/>
            <a:ext cx="8964891" cy="1318202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  <a:buFont typeface="Arial" charset="0"/>
              <a:buNone/>
              <a:defRPr/>
            </a:pPr>
            <a:r>
              <a:rPr lang="en-US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Restructuring Roundtable</a:t>
            </a:r>
            <a:endParaRPr lang="en-US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buFont typeface="Arial" charset="0"/>
              <a:buNone/>
              <a:defRPr/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 Dolan</a:t>
            </a:r>
            <a:endParaRPr lang="en-US" sz="2400" dirty="0"/>
          </a:p>
          <a:p>
            <a:pPr algn="r"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June 12, 2020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0" y="3028950"/>
            <a:ext cx="9144000" cy="1408033"/>
          </a:xfrm>
        </p:spPr>
        <p:txBody>
          <a:bodyPr>
            <a:normAutofit/>
          </a:bodyPr>
          <a:lstStyle/>
          <a:p>
            <a:r>
              <a:rPr lang="en-US" alt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Decarbonizing New England</a:t>
            </a:r>
            <a:br>
              <a:rPr lang="en-US" altLang="en-US" sz="44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4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Electricity Can Enable Our Future</a:t>
            </a:r>
            <a:endParaRPr lang="en-US" altLang="en-US" sz="4400" b="1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3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C7E52-4625-44F4-B8EE-75A9BDB79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136B52-507F-45B4-9D81-222D223C0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4041777"/>
            <a:ext cx="8153400" cy="1438274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www.NEPGA.org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NEPowerGen</a:t>
            </a:r>
            <a:endParaRPr lang="en-US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F4DE3-1287-48BD-8771-D2646F058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8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86726290-E030-4149-AB56-0F279002C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51911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9AA37-B5D8-407C-A274-389E558B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92C34-1FAB-4BAD-BEC6-403301EF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369"/>
            <a:ext cx="8286750" cy="9969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England CO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emissions goals &amp; a pathway to get there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9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9AA37-B5D8-407C-A274-389E558B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92C34-1FAB-4BAD-BEC6-403301EF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369"/>
            <a:ext cx="8286750" cy="9969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Economic sector emissions profiles with high electrification/CO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price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8B6FA6E-A82D-41DC-9C8C-88DABDEE9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201102"/>
          </a:xfrm>
        </p:spPr>
      </p:pic>
    </p:spTree>
    <p:extLst>
      <p:ext uri="{BB962C8B-B14F-4D97-AF65-F5344CB8AC3E}">
        <p14:creationId xmlns:p14="http://schemas.microsoft.com/office/powerpoint/2010/main" val="381411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5655E5-AD9D-40A3-B72E-4235D7626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199"/>
            <a:ext cx="9144000" cy="51847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9AA37-B5D8-407C-A274-389E558B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92C34-1FAB-4BAD-BEC6-403301EF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369"/>
            <a:ext cx="8286750" cy="9969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England CO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prices sufficient to meet state emissions requirements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6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B764A-CDF2-46C8-BE4C-64F5AEE31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207413-E7CE-4B77-86C9-42272EDB5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91440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4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9AA37-B5D8-407C-A274-389E558B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92C34-1FAB-4BAD-BEC6-403301EF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369"/>
            <a:ext cx="8286750" cy="9969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Electric ramp rates with high electrification in transportation and heating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018C9A70-EB84-4F78-A8A0-56CF2E79D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325"/>
            <a:ext cx="9067800" cy="5162550"/>
          </a:xfrm>
        </p:spPr>
      </p:pic>
    </p:spTree>
    <p:extLst>
      <p:ext uri="{BB962C8B-B14F-4D97-AF65-F5344CB8AC3E}">
        <p14:creationId xmlns:p14="http://schemas.microsoft.com/office/powerpoint/2010/main" val="152202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9AA37-B5D8-407C-A274-389E558B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92C34-1FAB-4BAD-BEC6-403301EF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369"/>
            <a:ext cx="8286750" cy="9969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Electric resource mix to meet emissions trajectory &amp; supported by CO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price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F148855-E1E6-4B5C-9A25-C5FCE923C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3625"/>
            <a:ext cx="9123735" cy="5156200"/>
          </a:xfrm>
        </p:spPr>
      </p:pic>
    </p:spTree>
    <p:extLst>
      <p:ext uri="{BB962C8B-B14F-4D97-AF65-F5344CB8AC3E}">
        <p14:creationId xmlns:p14="http://schemas.microsoft.com/office/powerpoint/2010/main" val="160381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B764A-CDF2-46C8-BE4C-64F5AEE31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13F1CB-59B0-4319-92E7-9EA52785E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50"/>
            <a:ext cx="9144000" cy="61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3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3732" y="5985679"/>
            <a:ext cx="7781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http://www.eia.gov/environment/emissions/state/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released October 23,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6" y="123093"/>
            <a:ext cx="7797800" cy="748446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England power plant CO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emissions from 1990 to 2017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C7E52-4625-44F4-B8EE-75A9BDB79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20FEC6-AECD-475A-B4A8-9484493DB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203785"/>
              </p:ext>
            </p:extLst>
          </p:nvPr>
        </p:nvGraphicFramePr>
        <p:xfrm>
          <a:off x="0" y="1068403"/>
          <a:ext cx="9144000" cy="499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B95E6E7-C456-4553-A819-0C4DC611660F}"/>
              </a:ext>
            </a:extLst>
          </p:cNvPr>
          <p:cNvSpPr txBox="1"/>
          <p:nvPr/>
        </p:nvSpPr>
        <p:spPr>
          <a:xfrm>
            <a:off x="6392433" y="4267390"/>
            <a:ext cx="213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50% Decrease since 1990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14A67-C166-4A67-8735-5D8D74152056}"/>
              </a:ext>
            </a:extLst>
          </p:cNvPr>
          <p:cNvSpPr txBox="1"/>
          <p:nvPr/>
        </p:nvSpPr>
        <p:spPr>
          <a:xfrm>
            <a:off x="2988265" y="2136480"/>
            <a:ext cx="2180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55% Decrease since 1997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254471-2742-4720-9E17-3A56B201814C}"/>
              </a:ext>
            </a:extLst>
          </p:cNvPr>
          <p:cNvCxnSpPr>
            <a:cxnSpLocks/>
          </p:cNvCxnSpPr>
          <p:nvPr/>
        </p:nvCxnSpPr>
        <p:spPr>
          <a:xfrm flipH="1" flipV="1">
            <a:off x="3133726" y="1409701"/>
            <a:ext cx="447674" cy="7267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6230F8-D407-4BC7-916D-2B1731AC11AD}"/>
              </a:ext>
            </a:extLst>
          </p:cNvPr>
          <p:cNvCxnSpPr>
            <a:cxnSpLocks/>
          </p:cNvCxnSpPr>
          <p:nvPr/>
        </p:nvCxnSpPr>
        <p:spPr>
          <a:xfrm flipV="1">
            <a:off x="7943850" y="3676651"/>
            <a:ext cx="847725" cy="5907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71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4471</TotalTime>
  <Words>129</Words>
  <Application>Microsoft Macintosh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Decarbonizing New England How Electricity Can Enable Our Future</vt:lpstr>
      <vt:lpstr>New England CO2 emissions goals &amp; a pathway to get there</vt:lpstr>
      <vt:lpstr>Economic sector emissions profiles with high electrification/CO2 price</vt:lpstr>
      <vt:lpstr>New England CO2 prices sufficient to meet state emissions requirements</vt:lpstr>
      <vt:lpstr>PowerPoint Presentation</vt:lpstr>
      <vt:lpstr>Electric ramp rates with high electrification in transportation and heating </vt:lpstr>
      <vt:lpstr>Electric resource mix to meet emissions trajectory &amp; supported by CO2 price</vt:lpstr>
      <vt:lpstr>PowerPoint Presentation</vt:lpstr>
      <vt:lpstr>New England power plant CO2 emissions from 1990 to 2017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Dolan</dc:creator>
  <cp:lastModifiedBy>Jonathan Raab</cp:lastModifiedBy>
  <cp:revision>225</cp:revision>
  <cp:lastPrinted>2020-01-08T16:43:20Z</cp:lastPrinted>
  <dcterms:created xsi:type="dcterms:W3CDTF">2016-09-27T18:13:35Z</dcterms:created>
  <dcterms:modified xsi:type="dcterms:W3CDTF">2020-06-09T20:06:43Z</dcterms:modified>
</cp:coreProperties>
</file>